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7" r:id="rId2"/>
    <p:sldId id="258" r:id="rId3"/>
    <p:sldId id="259" r:id="rId4"/>
    <p:sldId id="260" r:id="rId5"/>
    <p:sldId id="261" r:id="rId6"/>
    <p:sldId id="273" r:id="rId7"/>
    <p:sldId id="274" r:id="rId8"/>
    <p:sldId id="275" r:id="rId9"/>
    <p:sldId id="278" r:id="rId10"/>
    <p:sldId id="276" r:id="rId11"/>
    <p:sldId id="277" r:id="rId12"/>
    <p:sldId id="268" r:id="rId13"/>
    <p:sldId id="269" r:id="rId14"/>
    <p:sldId id="270" r:id="rId15"/>
    <p:sldId id="271" r:id="rId16"/>
    <p:sldId id="272" r:id="rId17"/>
    <p:sldId id="279" r:id="rId18"/>
    <p:sldId id="280" r:id="rId19"/>
    <p:sldId id="281" r:id="rId20"/>
    <p:sldId id="282" r:id="rId21"/>
    <p:sldId id="283" r:id="rId22"/>
    <p:sldId id="284" r:id="rId23"/>
    <p:sldId id="285" r:id="rId24"/>
    <p:sldId id="286" r:id="rId25"/>
    <p:sldId id="288" r:id="rId26"/>
    <p:sldId id="287" r:id="rId27"/>
    <p:sldId id="289" r:id="rId28"/>
    <p:sldId id="29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6" d="100"/>
          <a:sy n="66" d="100"/>
        </p:scale>
        <p:origin x="72" y="114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A184832-B012-4AB4-B876-4FE9E569A900}" type="datetimeFigureOut">
              <a:rPr lang="en-GB" smtClean="0"/>
              <a:t>03/06/2018</a:t>
            </a:fld>
            <a:endParaRPr lang="en-GB"/>
          </a:p>
        </p:txBody>
      </p:sp>
      <p:sp>
        <p:nvSpPr>
          <p:cNvPr id="5" name="Footer Placeholder 4"/>
          <p:cNvSpPr>
            <a:spLocks noGrp="1"/>
          </p:cNvSpPr>
          <p:nvPr>
            <p:ph type="ftr" sz="quarter" idx="11"/>
          </p:nvPr>
        </p:nvSpPr>
        <p:spPr>
          <a:xfrm>
            <a:off x="1371600" y="4323845"/>
            <a:ext cx="6400800" cy="365125"/>
          </a:xfrm>
        </p:spPr>
        <p:txBody>
          <a:bodyPr/>
          <a:lstStyle/>
          <a:p>
            <a:endParaRPr lang="en-GB"/>
          </a:p>
        </p:txBody>
      </p:sp>
      <p:sp>
        <p:nvSpPr>
          <p:cNvPr id="6" name="Slide Number Placeholder 5"/>
          <p:cNvSpPr>
            <a:spLocks noGrp="1"/>
          </p:cNvSpPr>
          <p:nvPr>
            <p:ph type="sldNum" sz="quarter" idx="12"/>
          </p:nvPr>
        </p:nvSpPr>
        <p:spPr>
          <a:xfrm>
            <a:off x="8077200" y="1430866"/>
            <a:ext cx="2743200"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3889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5461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43683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07145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a:xfrm>
            <a:off x="685800" y="378883"/>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307743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03/06/2018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889338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03/06/2018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89045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03/06/2018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939164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A184832-B012-4AB4-B876-4FE9E569A900}" type="datetimeFigureOut">
              <a:rPr lang="en-GB" smtClean="0"/>
              <a:t>03/06/2018</a:t>
            </a:fld>
            <a:endParaRPr lang="en-GB"/>
          </a:p>
        </p:txBody>
      </p:sp>
      <p:sp>
        <p:nvSpPr>
          <p:cNvPr id="5" name="Footer Placeholder 4"/>
          <p:cNvSpPr>
            <a:spLocks noGrp="1"/>
          </p:cNvSpPr>
          <p:nvPr>
            <p:ph type="ftr" sz="quarter" idx="11"/>
          </p:nvPr>
        </p:nvSpPr>
        <p:spPr>
          <a:xfrm>
            <a:off x="685800" y="381000"/>
            <a:ext cx="6991492" cy="36512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199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03/06/2018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9835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03/06/2018</a:t>
            </a:fld>
            <a:endParaRPr lang="en-GB"/>
          </a:p>
        </p:txBody>
      </p:sp>
      <p:sp>
        <p:nvSpPr>
          <p:cNvPr id="5" name="Footer Placeholder 4"/>
          <p:cNvSpPr>
            <a:spLocks noGrp="1"/>
          </p:cNvSpPr>
          <p:nvPr>
            <p:ph type="ftr" sz="quarter" idx="11"/>
          </p:nvPr>
        </p:nvSpPr>
        <p:spPr>
          <a:xfrm>
            <a:off x="685800" y="381001"/>
            <a:ext cx="6991492" cy="36406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87137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04728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184832-B012-4AB4-B876-4FE9E569A900}" type="datetimeFigureOut">
              <a:rPr lang="en-GB" smtClean="0"/>
              <a:t>03/06/2018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248377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184832-B012-4AB4-B876-4FE9E569A900}" type="datetimeFigureOut">
              <a:rPr lang="en-GB" smtClean="0"/>
              <a:t>03/06/2018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7219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84832-B012-4AB4-B876-4FE9E569A900}" type="datetimeFigureOut">
              <a:rPr lang="en-GB" smtClean="0"/>
              <a:t>03/06/2018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64222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2521182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03/06/2018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71345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184832-B012-4AB4-B876-4FE9E569A900}" type="datetimeFigureOut">
              <a:rPr lang="en-GB" smtClean="0"/>
              <a:t>03/06/2018</a:t>
            </a:fld>
            <a:endParaRPr lang="en-GB"/>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94A5E1F-4F2C-4F1D-A2F6-9B99E4E7AB6B}" type="slidenum">
              <a:rPr lang="en-GB" smtClean="0"/>
              <a:t>‹#›</a:t>
            </a:fld>
            <a:endParaRPr lang="en-GB"/>
          </a:p>
        </p:txBody>
      </p:sp>
    </p:spTree>
    <p:extLst>
      <p:ext uri="{BB962C8B-B14F-4D97-AF65-F5344CB8AC3E}">
        <p14:creationId xmlns:p14="http://schemas.microsoft.com/office/powerpoint/2010/main" val="665280913"/>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a:ln w="19050">
                  <a:solidFill>
                    <a:schemeClr val="bg1"/>
                  </a:solidFill>
                </a:ln>
                <a:solidFill>
                  <a:srgbClr val="FFFF00"/>
                </a:solidFill>
              </a:rPr>
              <a:t>John 11:1-37</a:t>
            </a:r>
            <a:endParaRPr lang="en-GB" sz="2700" b="1" cap="none" dirty="0">
              <a:ln w="19050">
                <a:solidFill>
                  <a:schemeClr val="bg1"/>
                </a:solidFill>
              </a:ln>
              <a:solidFill>
                <a:srgbClr val="FFFF00"/>
              </a:solidFill>
            </a:endParaRPr>
          </a:p>
        </p:txBody>
      </p:sp>
    </p:spTree>
    <p:extLst>
      <p:ext uri="{BB962C8B-B14F-4D97-AF65-F5344CB8AC3E}">
        <p14:creationId xmlns:p14="http://schemas.microsoft.com/office/powerpoint/2010/main" val="1377771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8643130" cy="3354765"/>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p>
          <a:p>
            <a:pPr marL="1628775" lvl="1" indent="-457200">
              <a:buClr>
                <a:schemeClr val="tx1"/>
              </a:buClr>
              <a:buFont typeface="Arial" panose="020B0604020202020204" pitchFamily="34" charset="0"/>
              <a:buChar char="•"/>
            </a:pPr>
            <a:r>
              <a:rPr lang="fr-FR" sz="2400" b="1" dirty="0"/>
              <a:t>Martha &amp; </a:t>
            </a:r>
            <a:r>
              <a:rPr lang="en-GB" sz="2400" b="1" dirty="0"/>
              <a:t>Mary’s</a:t>
            </a:r>
            <a:r>
              <a:rPr lang="fr-FR" sz="2400" b="1" dirty="0"/>
              <a:t> (</a:t>
            </a:r>
            <a:r>
              <a:rPr lang="en-GB" sz="2400" b="1" dirty="0"/>
              <a:t>wrong</a:t>
            </a:r>
            <a:r>
              <a:rPr lang="fr-FR" sz="2400" b="1" dirty="0"/>
              <a:t>) perception</a:t>
            </a:r>
          </a:p>
          <a:p>
            <a:pPr marL="1628775" lvl="1" indent="-457200">
              <a:buClr>
                <a:schemeClr val="tx1"/>
              </a:buClr>
              <a:buFont typeface="Arial" panose="020B0604020202020204" pitchFamily="34" charset="0"/>
              <a:buChar char="•"/>
            </a:pPr>
            <a:r>
              <a:rPr lang="en-GB" sz="2400" b="1" dirty="0"/>
              <a:t>Erroneous teaching about health/wealth</a:t>
            </a:r>
          </a:p>
          <a:p>
            <a:pPr marL="1076325" lvl="1"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God doesn’t always give reasons</a:t>
            </a:r>
          </a:p>
          <a:p>
            <a:pPr marL="1628775" lvl="2" indent="-457200">
              <a:buClr>
                <a:schemeClr val="tx1"/>
              </a:buClr>
              <a:buFont typeface="Arial" panose="020B0604020202020204" pitchFamily="34" charset="0"/>
              <a:buChar char="•"/>
            </a:pPr>
            <a:r>
              <a:rPr lang="en-GB" sz="2400" b="1" dirty="0"/>
              <a:t>For God’s glory</a:t>
            </a:r>
          </a:p>
          <a:p>
            <a:pPr marL="1533525" lvl="2" indent="-361950">
              <a:buClr>
                <a:schemeClr val="accent6">
                  <a:lumMod val="40000"/>
                  <a:lumOff val="60000"/>
                </a:schemeClr>
              </a:buClr>
              <a:buFont typeface="Wingdings" panose="05000000000000000000" pitchFamily="2" charset="2"/>
              <a:buChar char="Ø"/>
            </a:pP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4158412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4" y="1293962"/>
            <a:ext cx="11072005" cy="5940088"/>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p>
          <a:p>
            <a:pPr marL="1628775" lvl="1" indent="-457200">
              <a:buClr>
                <a:schemeClr val="tx1"/>
              </a:buClr>
              <a:buFont typeface="Arial" panose="020B0604020202020204" pitchFamily="34" charset="0"/>
              <a:buChar char="•"/>
            </a:pPr>
            <a:r>
              <a:rPr lang="fr-FR" sz="2400" b="1" dirty="0"/>
              <a:t>Martha &amp; </a:t>
            </a:r>
            <a:r>
              <a:rPr lang="en-GB" sz="2400" b="1" dirty="0"/>
              <a:t>Mary’s</a:t>
            </a:r>
            <a:r>
              <a:rPr lang="fr-FR" sz="2400" b="1" dirty="0"/>
              <a:t> (</a:t>
            </a:r>
            <a:r>
              <a:rPr lang="en-GB" sz="2400" b="1" dirty="0"/>
              <a:t>wrong</a:t>
            </a:r>
            <a:r>
              <a:rPr lang="fr-FR" sz="2400" b="1" dirty="0"/>
              <a:t>) perception</a:t>
            </a:r>
          </a:p>
          <a:p>
            <a:pPr marL="1628775" lvl="1" indent="-457200">
              <a:buClr>
                <a:schemeClr val="tx1"/>
              </a:buClr>
              <a:buFont typeface="Arial" panose="020B0604020202020204" pitchFamily="34" charset="0"/>
              <a:buChar char="•"/>
            </a:pPr>
            <a:r>
              <a:rPr lang="en-GB" sz="2400" b="1" dirty="0"/>
              <a:t>Erroneous teaching about health/wealth</a:t>
            </a:r>
          </a:p>
          <a:p>
            <a:pPr marL="1076325" lvl="1"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God doesn’t always give reasons</a:t>
            </a:r>
          </a:p>
          <a:p>
            <a:pPr marL="1628775" lvl="2" indent="-457200">
              <a:buClr>
                <a:schemeClr val="tx1"/>
              </a:buClr>
              <a:buFont typeface="Arial" panose="020B0604020202020204" pitchFamily="34" charset="0"/>
              <a:buChar char="•"/>
            </a:pPr>
            <a:r>
              <a:rPr lang="en-GB" sz="2400" b="1" dirty="0"/>
              <a:t>For God’s glory</a:t>
            </a:r>
          </a:p>
          <a:p>
            <a:pPr marL="1628775" lvl="2" indent="-457200">
              <a:buClr>
                <a:schemeClr val="tx1"/>
              </a:buClr>
              <a:buFont typeface="Arial" panose="020B0604020202020204" pitchFamily="34" charset="0"/>
              <a:buChar char="•"/>
            </a:pPr>
            <a:r>
              <a:rPr lang="en-GB" sz="2400" b="1" dirty="0"/>
              <a:t>What is love? </a:t>
            </a:r>
            <a:r>
              <a:rPr lang="en-GB" sz="2000" b="1" i="1" dirty="0">
                <a:ln w="6350">
                  <a:solidFill>
                    <a:schemeClr val="accent1"/>
                  </a:solidFill>
                </a:ln>
                <a:solidFill>
                  <a:srgbClr val="FFFF00"/>
                </a:solidFill>
              </a:rPr>
              <a:t>So, what is love? What does it mean to be loved by Jesus? Love means giving us what we need most. And what we need most is not healing, but a full and endless experience of the glory of God. Love means giving us what will bring us the fullest and longest joy. What is that? What will give you full and eternal joy? The answer of this text is clear: a revelation to your soul of the glory of God — seeing, admiring, and marvelling at and savouring the glory of God in Jesus Christ.” </a:t>
            </a:r>
            <a:r>
              <a:rPr lang="en-GB" sz="2000" b="1" dirty="0">
                <a:solidFill>
                  <a:srgbClr val="FFFF00"/>
                </a:solidFill>
              </a:rPr>
              <a:t>(John Piper)</a:t>
            </a:r>
          </a:p>
          <a:p>
            <a:pPr marL="1628775" lvl="2" indent="-457200">
              <a:buClr>
                <a:schemeClr val="tx1"/>
              </a:buClr>
              <a:buFont typeface="Arial" panose="020B0604020202020204" pitchFamily="34" charset="0"/>
              <a:buChar char="•"/>
            </a:pPr>
            <a:endParaRPr lang="en-GB" sz="2400" b="1" dirty="0"/>
          </a:p>
          <a:p>
            <a:pPr marL="1533525" lvl="2" indent="-361950">
              <a:buClr>
                <a:schemeClr val="accent6">
                  <a:lumMod val="40000"/>
                  <a:lumOff val="60000"/>
                </a:schemeClr>
              </a:buClr>
              <a:buFont typeface="Wingdings" panose="05000000000000000000" pitchFamily="2" charset="2"/>
              <a:buChar char="Ø"/>
            </a:pP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1537020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1692771"/>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endParaRPr lang="en-GB" sz="2400" b="1" dirty="0"/>
          </a:p>
        </p:txBody>
      </p:sp>
    </p:spTree>
    <p:extLst>
      <p:ext uri="{BB962C8B-B14F-4D97-AF65-F5344CB8AC3E}">
        <p14:creationId xmlns:p14="http://schemas.microsoft.com/office/powerpoint/2010/main" val="2011545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062103"/>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971550" lvl="1" indent="-514350">
              <a:buClr>
                <a:schemeClr val="tx1"/>
              </a:buClr>
              <a:buFont typeface="Arial" panose="020B0604020202020204" pitchFamily="34" charset="0"/>
              <a:buChar char="•"/>
            </a:pPr>
            <a:r>
              <a:rPr lang="en-GB" sz="2400" b="1" dirty="0"/>
              <a:t>Work to be done</a:t>
            </a:r>
          </a:p>
        </p:txBody>
      </p:sp>
    </p:spTree>
    <p:extLst>
      <p:ext uri="{BB962C8B-B14F-4D97-AF65-F5344CB8AC3E}">
        <p14:creationId xmlns:p14="http://schemas.microsoft.com/office/powerpoint/2010/main" val="2957266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123658"/>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p:txBody>
      </p:sp>
    </p:spTree>
    <p:extLst>
      <p:ext uri="{BB962C8B-B14F-4D97-AF65-F5344CB8AC3E}">
        <p14:creationId xmlns:p14="http://schemas.microsoft.com/office/powerpoint/2010/main" val="3934918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554545"/>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971550" lvl="1" indent="-514350">
              <a:buClr>
                <a:srgbClr val="FFFF00"/>
              </a:buClr>
              <a:buFont typeface="Arial" panose="020B0604020202020204" pitchFamily="34" charset="0"/>
              <a:buChar char="•"/>
            </a:pPr>
            <a:r>
              <a:rPr lang="en-GB" sz="2800" b="1" i="1" dirty="0">
                <a:ln>
                  <a:solidFill>
                    <a:schemeClr val="accent1"/>
                  </a:solidFill>
                </a:ln>
                <a:solidFill>
                  <a:srgbClr val="FFFF00"/>
                </a:solidFill>
              </a:rPr>
              <a:t>“</a:t>
            </a:r>
            <a:r>
              <a:rPr lang="en-GB" sz="2800" b="1" i="1" u="sng" dirty="0">
                <a:ln>
                  <a:solidFill>
                    <a:schemeClr val="accent1"/>
                  </a:solidFill>
                </a:ln>
                <a:solidFill>
                  <a:srgbClr val="FFFF00"/>
                </a:solidFill>
              </a:rPr>
              <a:t>Our</a:t>
            </a:r>
            <a:r>
              <a:rPr lang="en-GB" sz="2800" b="1" i="1" dirty="0">
                <a:ln>
                  <a:solidFill>
                    <a:schemeClr val="accent1"/>
                  </a:solidFill>
                </a:ln>
                <a:solidFill>
                  <a:srgbClr val="FFFF00"/>
                </a:solidFill>
              </a:rPr>
              <a:t> friend is asleep…</a:t>
            </a:r>
            <a:r>
              <a:rPr lang="en-GB" sz="2800" b="1" i="1" u="sng" dirty="0">
                <a:ln>
                  <a:solidFill>
                    <a:schemeClr val="accent1"/>
                  </a:solidFill>
                </a:ln>
                <a:solidFill>
                  <a:srgbClr val="FFFF00"/>
                </a:solidFill>
              </a:rPr>
              <a:t>I</a:t>
            </a:r>
            <a:r>
              <a:rPr lang="en-GB" sz="2800" b="1" i="1" dirty="0">
                <a:ln>
                  <a:solidFill>
                    <a:schemeClr val="accent1"/>
                  </a:solidFill>
                </a:ln>
                <a:solidFill>
                  <a:srgbClr val="FFFF00"/>
                </a:solidFill>
              </a:rPr>
              <a:t> am going to wake him up”</a:t>
            </a:r>
          </a:p>
        </p:txBody>
      </p:sp>
    </p:spTree>
    <p:extLst>
      <p:ext uri="{BB962C8B-B14F-4D97-AF65-F5344CB8AC3E}">
        <p14:creationId xmlns:p14="http://schemas.microsoft.com/office/powerpoint/2010/main" val="338639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554545"/>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p:txBody>
      </p:sp>
    </p:spTree>
    <p:extLst>
      <p:ext uri="{BB962C8B-B14F-4D97-AF65-F5344CB8AC3E}">
        <p14:creationId xmlns:p14="http://schemas.microsoft.com/office/powerpoint/2010/main" val="419110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923877"/>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marL="971550" lvl="1" indent="-514350">
              <a:buClr>
                <a:schemeClr val="accent6">
                  <a:lumMod val="40000"/>
                  <a:lumOff val="60000"/>
                </a:schemeClr>
              </a:buClr>
              <a:buFont typeface="Wingdings" panose="05000000000000000000" pitchFamily="2" charset="2"/>
              <a:buChar char="v"/>
            </a:pPr>
            <a:r>
              <a:rPr lang="fr-FR" sz="2400" b="1" dirty="0">
                <a:solidFill>
                  <a:schemeClr val="accent6">
                    <a:lumMod val="40000"/>
                    <a:lumOff val="60000"/>
                  </a:schemeClr>
                </a:solidFill>
              </a:rPr>
              <a:t>Stages of grief</a:t>
            </a:r>
          </a:p>
        </p:txBody>
      </p:sp>
    </p:spTree>
    <p:extLst>
      <p:ext uri="{BB962C8B-B14F-4D97-AF65-F5344CB8AC3E}">
        <p14:creationId xmlns:p14="http://schemas.microsoft.com/office/powerpoint/2010/main" val="3927544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3293209"/>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marL="971550" lvl="1" indent="-514350">
              <a:buClr>
                <a:schemeClr val="accent6">
                  <a:lumMod val="40000"/>
                  <a:lumOff val="60000"/>
                </a:schemeClr>
              </a:buClr>
              <a:buFont typeface="Wingdings" panose="05000000000000000000" pitchFamily="2" charset="2"/>
              <a:buChar char="v"/>
            </a:pPr>
            <a:r>
              <a:rPr lang="fr-FR" sz="2400" b="1" dirty="0">
                <a:solidFill>
                  <a:schemeClr val="accent6">
                    <a:lumMod val="40000"/>
                    <a:lumOff val="60000"/>
                  </a:schemeClr>
                </a:solidFill>
              </a:rPr>
              <a:t>Stages of grief</a:t>
            </a:r>
          </a:p>
          <a:p>
            <a:pPr marL="971550" lvl="1" indent="-514350">
              <a:buClr>
                <a:schemeClr val="accent6">
                  <a:lumMod val="40000"/>
                  <a:lumOff val="60000"/>
                </a:schemeClr>
              </a:buClr>
              <a:buFont typeface="Wingdings" panose="05000000000000000000" pitchFamily="2" charset="2"/>
              <a:buChar char="v"/>
            </a:pPr>
            <a:r>
              <a:rPr lang="en-GB" sz="2400" b="1" dirty="0">
                <a:solidFill>
                  <a:schemeClr val="accent6">
                    <a:lumMod val="40000"/>
                    <a:lumOff val="60000"/>
                  </a:schemeClr>
                </a:solidFill>
              </a:rPr>
              <a:t>Conversation with Martha</a:t>
            </a:r>
          </a:p>
        </p:txBody>
      </p:sp>
    </p:spTree>
    <p:extLst>
      <p:ext uri="{BB962C8B-B14F-4D97-AF65-F5344CB8AC3E}">
        <p14:creationId xmlns:p14="http://schemas.microsoft.com/office/powerpoint/2010/main" val="4292306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3662541"/>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marL="971550" lvl="1" indent="-514350">
              <a:buClr>
                <a:schemeClr val="accent6">
                  <a:lumMod val="40000"/>
                  <a:lumOff val="60000"/>
                </a:schemeClr>
              </a:buClr>
              <a:buFont typeface="Wingdings" panose="05000000000000000000" pitchFamily="2" charset="2"/>
              <a:buChar char="v"/>
            </a:pPr>
            <a:r>
              <a:rPr lang="fr-FR" sz="2400" b="1" dirty="0">
                <a:solidFill>
                  <a:schemeClr val="accent6">
                    <a:lumMod val="40000"/>
                    <a:lumOff val="60000"/>
                  </a:schemeClr>
                </a:solidFill>
              </a:rPr>
              <a:t>Stages of grief</a:t>
            </a:r>
          </a:p>
          <a:p>
            <a:pPr marL="971550" lvl="1" indent="-514350">
              <a:buClr>
                <a:schemeClr val="accent6">
                  <a:lumMod val="40000"/>
                  <a:lumOff val="60000"/>
                </a:schemeClr>
              </a:buClr>
              <a:buFont typeface="Wingdings" panose="05000000000000000000" pitchFamily="2" charset="2"/>
              <a:buChar char="v"/>
            </a:pPr>
            <a:r>
              <a:rPr lang="en-GB" sz="2400" b="1" dirty="0">
                <a:solidFill>
                  <a:schemeClr val="accent6">
                    <a:lumMod val="40000"/>
                    <a:lumOff val="60000"/>
                  </a:schemeClr>
                </a:solidFill>
              </a:rPr>
              <a:t>Conversation with Martha</a:t>
            </a:r>
          </a:p>
          <a:p>
            <a:pPr marL="971550" lvl="1" indent="-514350">
              <a:buClr>
                <a:schemeClr val="accent6">
                  <a:lumMod val="40000"/>
                  <a:lumOff val="60000"/>
                </a:schemeClr>
              </a:buClr>
              <a:buFont typeface="Wingdings" panose="05000000000000000000" pitchFamily="2" charset="2"/>
              <a:buChar char="v"/>
            </a:pPr>
            <a:r>
              <a:rPr lang="fr-FR" sz="2400" b="1" dirty="0">
                <a:solidFill>
                  <a:schemeClr val="accent6">
                    <a:lumMod val="40000"/>
                    <a:lumOff val="60000"/>
                  </a:schemeClr>
                </a:solidFill>
              </a:rPr>
              <a:t>Joni Eareckson</a:t>
            </a:r>
            <a:endParaRPr lang="en-GB" sz="2400" b="1" dirty="0">
              <a:solidFill>
                <a:schemeClr val="accent6">
                  <a:lumMod val="40000"/>
                  <a:lumOff val="60000"/>
                </a:schemeClr>
              </a:solidFill>
            </a:endParaRPr>
          </a:p>
        </p:txBody>
      </p:sp>
    </p:spTree>
    <p:extLst>
      <p:ext uri="{BB962C8B-B14F-4D97-AF65-F5344CB8AC3E}">
        <p14:creationId xmlns:p14="http://schemas.microsoft.com/office/powerpoint/2010/main" val="2715970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6" y="1293962"/>
            <a:ext cx="5052204" cy="523220"/>
          </a:xfrm>
          <a:prstGeom prst="rect">
            <a:avLst/>
          </a:prstGeom>
          <a:noFill/>
        </p:spPr>
        <p:txBody>
          <a:bodyPr wrap="square" rtlCol="0">
            <a:spAutoFit/>
          </a:bodyPr>
          <a:lstStyle/>
          <a:p>
            <a:r>
              <a:rPr lang="en-GB" sz="2800" b="1" dirty="0"/>
              <a:t>Book of signs – ch’s 1-12</a:t>
            </a:r>
          </a:p>
        </p:txBody>
      </p:sp>
    </p:spTree>
    <p:extLst>
      <p:ext uri="{BB962C8B-B14F-4D97-AF65-F5344CB8AC3E}">
        <p14:creationId xmlns:p14="http://schemas.microsoft.com/office/powerpoint/2010/main" val="419009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2985433"/>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p:txBody>
      </p:sp>
    </p:spTree>
    <p:extLst>
      <p:ext uri="{BB962C8B-B14F-4D97-AF65-F5344CB8AC3E}">
        <p14:creationId xmlns:p14="http://schemas.microsoft.com/office/powerpoint/2010/main" val="153079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3416320"/>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p:txBody>
      </p:sp>
    </p:spTree>
    <p:extLst>
      <p:ext uri="{BB962C8B-B14F-4D97-AF65-F5344CB8AC3E}">
        <p14:creationId xmlns:p14="http://schemas.microsoft.com/office/powerpoint/2010/main" val="2533186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3847207"/>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p:txBody>
      </p:sp>
    </p:spTree>
    <p:extLst>
      <p:ext uri="{BB962C8B-B14F-4D97-AF65-F5344CB8AC3E}">
        <p14:creationId xmlns:p14="http://schemas.microsoft.com/office/powerpoint/2010/main" val="6691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p:cTn id="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4093428"/>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p:txBody>
      </p:sp>
    </p:spTree>
    <p:extLst>
      <p:ext uri="{BB962C8B-B14F-4D97-AF65-F5344CB8AC3E}">
        <p14:creationId xmlns:p14="http://schemas.microsoft.com/office/powerpoint/2010/main" val="334402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p:cTn id="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4462760"/>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counts on God’s promises</a:t>
            </a:r>
          </a:p>
        </p:txBody>
      </p:sp>
    </p:spTree>
    <p:extLst>
      <p:ext uri="{BB962C8B-B14F-4D97-AF65-F5344CB8AC3E}">
        <p14:creationId xmlns:p14="http://schemas.microsoft.com/office/powerpoint/2010/main" val="42996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 calcmode="lin" valueType="num">
                                      <p:cBhvr>
                                        <p:cTn id="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4832092"/>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counts on God’s promises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applies to the here and now</a:t>
            </a:r>
          </a:p>
        </p:txBody>
      </p:sp>
    </p:spTree>
    <p:extLst>
      <p:ext uri="{BB962C8B-B14F-4D97-AF65-F5344CB8AC3E}">
        <p14:creationId xmlns:p14="http://schemas.microsoft.com/office/powerpoint/2010/main" val="291670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 calcmode="lin" valueType="num">
                                      <p:cBhvr>
                                        <p:cTn id="7"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5201424"/>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counts on God’s promises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applies to the here and now</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must be centred on Jesus</a:t>
            </a:r>
          </a:p>
        </p:txBody>
      </p:sp>
    </p:spTree>
    <p:extLst>
      <p:ext uri="{BB962C8B-B14F-4D97-AF65-F5344CB8AC3E}">
        <p14:creationId xmlns:p14="http://schemas.microsoft.com/office/powerpoint/2010/main" val="34618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2" end="12"/>
                                            </p:txEl>
                                          </p:spTgt>
                                        </p:tgtEl>
                                        <p:attrNameLst>
                                          <p:attrName>style.visibility</p:attrName>
                                        </p:attrNameLst>
                                      </p:cBhvr>
                                      <p:to>
                                        <p:strVal val="visible"/>
                                      </p:to>
                                    </p:set>
                                    <p:anim calcmode="lin" valueType="num">
                                      <p:cBhvr>
                                        <p:cTn id="7"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5570756"/>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counts on God’s promises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applies to the here and now</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must be centred on Jesus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a:t>
            </a:r>
            <a:r>
              <a:rPr lang="en-GB" sz="2400" b="1">
                <a:solidFill>
                  <a:schemeClr val="accent3">
                    <a:lumMod val="40000"/>
                    <a:lumOff val="60000"/>
                  </a:schemeClr>
                </a:solidFill>
              </a:rPr>
              <a:t>grows as </a:t>
            </a:r>
            <a:r>
              <a:rPr lang="en-GB" sz="2400" b="1" dirty="0">
                <a:solidFill>
                  <a:schemeClr val="accent3">
                    <a:lumMod val="40000"/>
                    <a:lumOff val="60000"/>
                  </a:schemeClr>
                </a:solidFill>
              </a:rPr>
              <a:t>we grow in Christ</a:t>
            </a:r>
          </a:p>
        </p:txBody>
      </p:sp>
    </p:spTree>
    <p:extLst>
      <p:ext uri="{BB962C8B-B14F-4D97-AF65-F5344CB8AC3E}">
        <p14:creationId xmlns:p14="http://schemas.microsoft.com/office/powerpoint/2010/main" val="829095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 calcmode="lin" valueType="num">
                                      <p:cBhvr additive="base">
                                        <p:cTn id="23"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9" end="9"/>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 calcmode="lin" valueType="num">
                                      <p:cBhvr additive="base">
                                        <p:cTn id="27"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10" end="10"/>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anim calcmode="lin" valueType="num">
                                      <p:cBhvr additive="base">
                                        <p:cTn id="31"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11" end="11"/>
                                            </p:txEl>
                                          </p:spTgt>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anim calcmode="lin" valueType="num">
                                      <p:cBhvr additive="base">
                                        <p:cTn id="35"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12" end="12"/>
                                            </p:txEl>
                                          </p:spTgt>
                                        </p:tgtEl>
                                        <p:attrNameLst>
                                          <p:attrName>ppt_y</p:attrName>
                                        </p:attrNameLst>
                                      </p:cBhvr>
                                      <p:tavLst>
                                        <p:tav tm="0">
                                          <p:val>
                                            <p:strVal val="#ppt_y"/>
                                          </p:val>
                                        </p:tav>
                                        <p:tav tm="100000">
                                          <p:val>
                                            <p:strVal val="#ppt_y"/>
                                          </p:val>
                                        </p:tav>
                                      </p:tavLst>
                                    </p:anim>
                                  </p:childTnLst>
                                </p:cTn>
                              </p:par>
                              <p:par>
                                <p:cTn id="37" presetID="2" presetClass="entr" presetSubtype="8" fill="hold"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anim calcmode="lin" valueType="num">
                                      <p:cBhvr additive="base">
                                        <p:cTn id="39"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10109980" cy="5570756"/>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Jesus’ love and suffering</a:t>
            </a:r>
          </a:p>
          <a:p>
            <a:pPr marL="914400" lvl="1" indent="-457200">
              <a:buClr>
                <a:schemeClr val="accent6">
                  <a:lumMod val="40000"/>
                  <a:lumOff val="60000"/>
                </a:schemeClr>
              </a:buClr>
              <a:buFont typeface="Wingdings" panose="05000000000000000000" pitchFamily="2" charset="2"/>
              <a:buChar char="Ø"/>
            </a:pPr>
            <a:r>
              <a:rPr lang="en-GB" sz="2400" b="1" dirty="0">
                <a:solidFill>
                  <a:schemeClr val="accent6">
                    <a:lumMod val="40000"/>
                    <a:lumOff val="60000"/>
                  </a:schemeClr>
                </a:solidFill>
              </a:rPr>
              <a:t>God doesn’t always give reasons</a:t>
            </a:r>
          </a:p>
          <a:p>
            <a:pPr marL="514350" indent="-514350">
              <a:buClr>
                <a:srgbClr val="00FF00"/>
              </a:buClr>
              <a:buFont typeface="+mj-lt"/>
              <a:buAutoNum type="arabicPeriod"/>
            </a:pPr>
            <a:r>
              <a:rPr lang="en-GB" sz="2800" b="1" dirty="0">
                <a:solidFill>
                  <a:srgbClr val="00FF00"/>
                </a:solidFill>
              </a:rPr>
              <a:t>The return journey vv.7-10</a:t>
            </a:r>
          </a:p>
          <a:p>
            <a:pPr marL="514350" indent="-514350">
              <a:buClr>
                <a:srgbClr val="00FF00"/>
              </a:buClr>
              <a:buFont typeface="+mj-lt"/>
              <a:buAutoNum type="arabicPeriod"/>
            </a:pPr>
            <a:r>
              <a:rPr lang="en-GB" sz="2800" b="1" dirty="0">
                <a:solidFill>
                  <a:srgbClr val="00FF00"/>
                </a:solidFill>
              </a:rPr>
              <a:t>Jesus’ explanation to disciples vv.11-16</a:t>
            </a:r>
          </a:p>
          <a:p>
            <a:pPr marL="514350" indent="-514350">
              <a:buClr>
                <a:srgbClr val="00FF00"/>
              </a:buClr>
              <a:buFont typeface="+mj-lt"/>
              <a:buAutoNum type="arabicPeriod"/>
            </a:pPr>
            <a:r>
              <a:rPr lang="en-GB" sz="2800" b="1" dirty="0">
                <a:solidFill>
                  <a:srgbClr val="00FF00"/>
                </a:solidFill>
              </a:rPr>
              <a:t>Jesus comforts the family vv.17-37</a:t>
            </a:r>
          </a:p>
          <a:p>
            <a:pPr algn="ctr">
              <a:buClr>
                <a:srgbClr val="00FF00"/>
              </a:buClr>
            </a:pPr>
            <a:r>
              <a:rPr lang="en-GB" sz="2800" b="1" dirty="0">
                <a:solidFill>
                  <a:srgbClr val="FFFF00"/>
                </a:solidFill>
              </a:rPr>
              <a:t>Facing trials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God is in control</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is never perfect</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Mixed emotions don’t hinder God</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counts on God’s promises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applies to the here and now</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must be centred on Jesus</a:t>
            </a:r>
          </a:p>
          <a:p>
            <a:pPr marL="514350" indent="-514350">
              <a:buClr>
                <a:schemeClr val="accent2">
                  <a:lumMod val="20000"/>
                  <a:lumOff val="80000"/>
                </a:schemeClr>
              </a:buClr>
              <a:buAutoNum type="arabicPeriod"/>
            </a:pPr>
            <a:r>
              <a:rPr lang="en-GB" sz="2400" b="1" dirty="0">
                <a:solidFill>
                  <a:schemeClr val="accent3">
                    <a:lumMod val="40000"/>
                    <a:lumOff val="60000"/>
                  </a:schemeClr>
                </a:solidFill>
              </a:rPr>
              <a:t>Faith grows as we grow in Christ</a:t>
            </a:r>
          </a:p>
        </p:txBody>
      </p:sp>
      <p:sp>
        <p:nvSpPr>
          <p:cNvPr id="4" name="TextBox 3">
            <a:extLst>
              <a:ext uri="{FF2B5EF4-FFF2-40B4-BE49-F238E27FC236}">
                <a16:creationId xmlns:a16="http://schemas.microsoft.com/office/drawing/2014/main" id="{61BCE152-9560-4112-989B-8B786C7E83A1}"/>
              </a:ext>
            </a:extLst>
          </p:cNvPr>
          <p:cNvSpPr txBox="1"/>
          <p:nvPr/>
        </p:nvSpPr>
        <p:spPr>
          <a:xfrm>
            <a:off x="7471555" y="4550955"/>
            <a:ext cx="3676650" cy="1384995"/>
          </a:xfrm>
          <a:prstGeom prst="rect">
            <a:avLst/>
          </a:prstGeom>
          <a:noFill/>
        </p:spPr>
        <p:txBody>
          <a:bodyPr wrap="square" rtlCol="0">
            <a:spAutoFit/>
          </a:bodyPr>
          <a:lstStyle/>
          <a:p>
            <a:r>
              <a:rPr lang="en-GB" sz="2800" b="1" dirty="0">
                <a:solidFill>
                  <a:srgbClr val="FFFF00"/>
                </a:solidFill>
              </a:rPr>
              <a:t>What are we doing to help our faith grow?</a:t>
            </a:r>
          </a:p>
        </p:txBody>
      </p:sp>
    </p:spTree>
    <p:extLst>
      <p:ext uri="{BB962C8B-B14F-4D97-AF65-F5344CB8AC3E}">
        <p14:creationId xmlns:p14="http://schemas.microsoft.com/office/powerpoint/2010/main" val="3882090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 calcmode="lin" valueType="num">
                                      <p:cBhvr>
                                        <p:cTn id="7" dur="10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3" end="1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3" end="1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3" end="13"/>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6" y="1293962"/>
            <a:ext cx="5052204" cy="892552"/>
          </a:xfrm>
          <a:prstGeom prst="rect">
            <a:avLst/>
          </a:prstGeom>
          <a:noFill/>
        </p:spPr>
        <p:txBody>
          <a:bodyPr wrap="square" rtlCol="0">
            <a:spAutoFit/>
          </a:bodyPr>
          <a:lstStyle/>
          <a:p>
            <a:r>
              <a:rPr lang="en-GB" sz="2400" b="1" dirty="0"/>
              <a:t>Book of signs – ch’s 1-12</a:t>
            </a:r>
          </a:p>
          <a:p>
            <a:r>
              <a:rPr lang="fr-FR" sz="2800" b="1" dirty="0"/>
              <a:t>Ch’s 11-12 = bridge</a:t>
            </a:r>
            <a:endParaRPr lang="en-GB" sz="2800" b="1" dirty="0"/>
          </a:p>
        </p:txBody>
      </p:sp>
    </p:spTree>
    <p:extLst>
      <p:ext uri="{BB962C8B-B14F-4D97-AF65-F5344CB8AC3E}">
        <p14:creationId xmlns:p14="http://schemas.microsoft.com/office/powerpoint/2010/main" val="19515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6504317" cy="523220"/>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p:txBody>
      </p:sp>
    </p:spTree>
    <p:extLst>
      <p:ext uri="{BB962C8B-B14F-4D97-AF65-F5344CB8AC3E}">
        <p14:creationId xmlns:p14="http://schemas.microsoft.com/office/powerpoint/2010/main" val="432626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6504317" cy="954107"/>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p:txBody>
      </p:sp>
    </p:spTree>
    <p:extLst>
      <p:ext uri="{BB962C8B-B14F-4D97-AF65-F5344CB8AC3E}">
        <p14:creationId xmlns:p14="http://schemas.microsoft.com/office/powerpoint/2010/main" val="50883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6504317" cy="1323439"/>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endParaRPr lang="en-GB" sz="2800" b="1" dirty="0"/>
          </a:p>
        </p:txBody>
      </p:sp>
    </p:spTree>
    <p:extLst>
      <p:ext uri="{BB962C8B-B14F-4D97-AF65-F5344CB8AC3E}">
        <p14:creationId xmlns:p14="http://schemas.microsoft.com/office/powerpoint/2010/main" val="2027262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8643130" cy="1692771"/>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p>
          <a:p>
            <a:pPr marL="1628775" lvl="1" indent="-457200">
              <a:buClr>
                <a:schemeClr val="tx1"/>
              </a:buClr>
              <a:buFont typeface="Arial" panose="020B0604020202020204" pitchFamily="34" charset="0"/>
              <a:buChar char="•"/>
            </a:pPr>
            <a:r>
              <a:rPr lang="fr-FR" sz="2400" b="1" dirty="0"/>
              <a:t>Martha &amp; </a:t>
            </a:r>
            <a:r>
              <a:rPr lang="en-GB" sz="2400" b="1" dirty="0"/>
              <a:t>Mary’s</a:t>
            </a:r>
            <a:r>
              <a:rPr lang="fr-FR" sz="2400" b="1" dirty="0"/>
              <a:t> (</a:t>
            </a:r>
            <a:r>
              <a:rPr lang="en-GB" sz="2400" b="1" dirty="0"/>
              <a:t>wrong</a:t>
            </a:r>
            <a:r>
              <a:rPr lang="fr-FR" sz="2400" b="1" dirty="0"/>
              <a:t>) perception</a:t>
            </a:r>
            <a:endParaRPr lang="en-GB" sz="2800" b="1" dirty="0"/>
          </a:p>
        </p:txBody>
      </p:sp>
    </p:spTree>
    <p:extLst>
      <p:ext uri="{BB962C8B-B14F-4D97-AF65-F5344CB8AC3E}">
        <p14:creationId xmlns:p14="http://schemas.microsoft.com/office/powerpoint/2010/main" val="316573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8643130" cy="2062103"/>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p>
          <a:p>
            <a:pPr marL="1628775" lvl="1" indent="-457200">
              <a:buClr>
                <a:schemeClr val="tx1"/>
              </a:buClr>
              <a:buFont typeface="Arial" panose="020B0604020202020204" pitchFamily="34" charset="0"/>
              <a:buChar char="•"/>
            </a:pPr>
            <a:r>
              <a:rPr lang="fr-FR" sz="2400" b="1" dirty="0"/>
              <a:t>Martha &amp; </a:t>
            </a:r>
            <a:r>
              <a:rPr lang="en-GB" sz="2400" b="1" dirty="0"/>
              <a:t>Mary’s</a:t>
            </a:r>
            <a:r>
              <a:rPr lang="fr-FR" sz="2400" b="1" dirty="0"/>
              <a:t> (</a:t>
            </a:r>
            <a:r>
              <a:rPr lang="en-GB" sz="2400" b="1" dirty="0"/>
              <a:t>wrong</a:t>
            </a:r>
            <a:r>
              <a:rPr lang="fr-FR" sz="2400" b="1" dirty="0"/>
              <a:t>) perception</a:t>
            </a:r>
          </a:p>
          <a:p>
            <a:pPr marL="1628775" lvl="1" indent="-457200">
              <a:buClr>
                <a:schemeClr val="tx1"/>
              </a:buClr>
              <a:buFont typeface="Arial" panose="020B0604020202020204" pitchFamily="34" charset="0"/>
              <a:buChar char="•"/>
            </a:pPr>
            <a:r>
              <a:rPr lang="en-GB" sz="2400" b="1" dirty="0"/>
              <a:t>Erroneous teaching about health/wealth</a:t>
            </a:r>
            <a:endParaRPr lang="en-GB" sz="2800" b="1" dirty="0"/>
          </a:p>
        </p:txBody>
      </p:sp>
    </p:spTree>
    <p:extLst>
      <p:ext uri="{BB962C8B-B14F-4D97-AF65-F5344CB8AC3E}">
        <p14:creationId xmlns:p14="http://schemas.microsoft.com/office/powerpoint/2010/main" val="166553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6096000" y="170656"/>
            <a:ext cx="6095980" cy="1028416"/>
          </a:xfrm>
        </p:spPr>
        <p:txBody>
          <a:bodyPr anchor="t">
            <a:normAutofit fontScale="90000"/>
          </a:bodyPr>
          <a:lstStyle/>
          <a:p>
            <a:pPr algn="ctr"/>
            <a:r>
              <a:rPr lang="en-GB" sz="4000" b="1" cap="none" dirty="0">
                <a:ln w="19050">
                  <a:solidFill>
                    <a:schemeClr val="bg1"/>
                  </a:solidFill>
                </a:ln>
                <a:solidFill>
                  <a:srgbClr val="FFFF00"/>
                </a:solidFill>
              </a:rPr>
              <a:t>Delay, suffering and faith</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11:1-37</a:t>
            </a:r>
          </a:p>
        </p:txBody>
      </p:sp>
      <p:sp>
        <p:nvSpPr>
          <p:cNvPr id="3" name="TextBox 2">
            <a:extLst>
              <a:ext uri="{FF2B5EF4-FFF2-40B4-BE49-F238E27FC236}">
                <a16:creationId xmlns:a16="http://schemas.microsoft.com/office/drawing/2014/main" id="{026B39C5-7375-4405-9C36-63CF886E3383}"/>
              </a:ext>
            </a:extLst>
          </p:cNvPr>
          <p:cNvSpPr txBox="1"/>
          <p:nvPr/>
        </p:nvSpPr>
        <p:spPr>
          <a:xfrm>
            <a:off x="1043795" y="1293962"/>
            <a:ext cx="8643130" cy="2492990"/>
          </a:xfrm>
          <a:prstGeom prst="rect">
            <a:avLst/>
          </a:prstGeom>
          <a:noFill/>
        </p:spPr>
        <p:txBody>
          <a:bodyPr wrap="square" rtlCol="0">
            <a:spAutoFit/>
          </a:bodyPr>
          <a:lstStyle/>
          <a:p>
            <a:pPr marL="514350" indent="-514350">
              <a:buClr>
                <a:srgbClr val="00FF00"/>
              </a:buClr>
              <a:buFont typeface="+mj-lt"/>
              <a:buAutoNum type="arabicPeriod"/>
            </a:pPr>
            <a:r>
              <a:rPr lang="en-GB" sz="2800" b="1" dirty="0">
                <a:solidFill>
                  <a:srgbClr val="00FF00"/>
                </a:solidFill>
              </a:rPr>
              <a:t>Jesus hears of family crisis vv.1-6</a:t>
            </a:r>
          </a:p>
          <a:p>
            <a:pPr marL="1076325"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Jesus’ love and suffering</a:t>
            </a:r>
          </a:p>
          <a:p>
            <a:pPr marL="1628775" lvl="1" indent="-457200">
              <a:buClr>
                <a:schemeClr val="tx1"/>
              </a:buClr>
              <a:buFont typeface="Arial" panose="020B0604020202020204" pitchFamily="34" charset="0"/>
              <a:buChar char="•"/>
            </a:pPr>
            <a:r>
              <a:rPr lang="en-GB" sz="2400" b="1" dirty="0"/>
              <a:t>Verse 6 – deliberate delay</a:t>
            </a:r>
          </a:p>
          <a:p>
            <a:pPr marL="1628775" lvl="1" indent="-457200">
              <a:buClr>
                <a:schemeClr val="tx1"/>
              </a:buClr>
              <a:buFont typeface="Arial" panose="020B0604020202020204" pitchFamily="34" charset="0"/>
              <a:buChar char="•"/>
            </a:pPr>
            <a:r>
              <a:rPr lang="fr-FR" sz="2400" b="1" dirty="0"/>
              <a:t>Martha &amp; </a:t>
            </a:r>
            <a:r>
              <a:rPr lang="en-GB" sz="2400" b="1" dirty="0"/>
              <a:t>Mary’s</a:t>
            </a:r>
            <a:r>
              <a:rPr lang="fr-FR" sz="2400" b="1" dirty="0"/>
              <a:t> (</a:t>
            </a:r>
            <a:r>
              <a:rPr lang="en-GB" sz="2400" b="1" dirty="0"/>
              <a:t>wrong</a:t>
            </a:r>
            <a:r>
              <a:rPr lang="fr-FR" sz="2400" b="1" dirty="0"/>
              <a:t>) perception</a:t>
            </a:r>
          </a:p>
          <a:p>
            <a:pPr marL="1628775" lvl="1" indent="-457200">
              <a:buClr>
                <a:schemeClr val="tx1"/>
              </a:buClr>
              <a:buFont typeface="Arial" panose="020B0604020202020204" pitchFamily="34" charset="0"/>
              <a:buChar char="•"/>
            </a:pPr>
            <a:r>
              <a:rPr lang="en-GB" sz="2400" b="1" dirty="0"/>
              <a:t>Erroneous teaching about health/wealth</a:t>
            </a:r>
          </a:p>
          <a:p>
            <a:pPr marL="1076325" lvl="1" indent="-361950">
              <a:buClr>
                <a:schemeClr val="accent6">
                  <a:lumMod val="40000"/>
                  <a:lumOff val="60000"/>
                </a:schemeClr>
              </a:buClr>
              <a:buFont typeface="Wingdings" panose="05000000000000000000" pitchFamily="2" charset="2"/>
              <a:buChar char="Ø"/>
            </a:pPr>
            <a:r>
              <a:rPr lang="en-GB" sz="2800" b="1" dirty="0">
                <a:solidFill>
                  <a:schemeClr val="accent6">
                    <a:lumMod val="40000"/>
                    <a:lumOff val="60000"/>
                  </a:schemeClr>
                </a:solidFill>
              </a:rPr>
              <a:t>God doesn’t always give reasons</a:t>
            </a:r>
          </a:p>
        </p:txBody>
      </p:sp>
    </p:spTree>
    <p:extLst>
      <p:ext uri="{BB962C8B-B14F-4D97-AF65-F5344CB8AC3E}">
        <p14:creationId xmlns:p14="http://schemas.microsoft.com/office/powerpoint/2010/main" val="181328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1757</TotalTime>
  <Words>1339</Words>
  <Application>Microsoft Office PowerPoint</Application>
  <PresentationFormat>Widescreen</PresentationFormat>
  <Paragraphs>216</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Century Gothic</vt:lpstr>
      <vt:lpstr>Wingdings</vt:lpstr>
      <vt:lpstr>Vapor Trail</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lpstr>Delay, suffering and faith John 11:1-37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 Delay, suffering and faith</dc:title>
  <dc:creator>IT Team</dc:creator>
  <cp:lastModifiedBy>Josh Tanton</cp:lastModifiedBy>
  <cp:revision>86</cp:revision>
  <dcterms:created xsi:type="dcterms:W3CDTF">2017-09-21T07:28:29Z</dcterms:created>
  <dcterms:modified xsi:type="dcterms:W3CDTF">2018-06-03T11:28:22Z</dcterms:modified>
</cp:coreProperties>
</file>